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21945600" cy="32918400"/>
  <p:notesSz cx="6858000" cy="9144000"/>
  <p:defaultTextStyle>
    <a:defPPr>
      <a:defRPr lang="en-US"/>
    </a:defPPr>
    <a:lvl1pPr marL="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69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35"/>
    <p:restoredTop sz="94633"/>
  </p:normalViewPr>
  <p:slideViewPr>
    <p:cSldViewPr snapToGrid="0" snapToObjects="1">
      <p:cViewPr>
        <p:scale>
          <a:sx n="20" d="100"/>
          <a:sy n="20" d="100"/>
        </p:scale>
        <p:origin x="3912" y="390"/>
      </p:cViewPr>
      <p:guideLst>
        <p:guide orient="horz" pos="1036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5387342"/>
            <a:ext cx="18653760" cy="11460480"/>
          </a:xfrm>
        </p:spPr>
        <p:txBody>
          <a:bodyPr anchor="b"/>
          <a:lstStyle>
            <a:lvl1pPr algn="ctr">
              <a:defRPr sz="1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7289782"/>
            <a:ext cx="16459200" cy="7947658"/>
          </a:xfrm>
        </p:spPr>
        <p:txBody>
          <a:bodyPr/>
          <a:lstStyle>
            <a:lvl1pPr marL="0" indent="0" algn="ctr">
              <a:buNone/>
              <a:defRPr sz="5760"/>
            </a:lvl1pPr>
            <a:lvl2pPr marL="1097280" indent="0" algn="ctr">
              <a:buNone/>
              <a:defRPr sz="4800"/>
            </a:lvl2pPr>
            <a:lvl3pPr marL="2194560" indent="0" algn="ctr">
              <a:buNone/>
              <a:defRPr sz="4320"/>
            </a:lvl3pPr>
            <a:lvl4pPr marL="3291840" indent="0" algn="ctr">
              <a:buNone/>
              <a:defRPr sz="3840"/>
            </a:lvl4pPr>
            <a:lvl5pPr marL="4389120" indent="0" algn="ctr">
              <a:buNone/>
              <a:defRPr sz="3840"/>
            </a:lvl5pPr>
            <a:lvl6pPr marL="5486400" indent="0" algn="ctr">
              <a:buNone/>
              <a:defRPr sz="3840"/>
            </a:lvl6pPr>
            <a:lvl7pPr marL="6583680" indent="0" algn="ctr">
              <a:buNone/>
              <a:defRPr sz="3840"/>
            </a:lvl7pPr>
            <a:lvl8pPr marL="7680960" indent="0" algn="ctr">
              <a:buNone/>
              <a:defRPr sz="3840"/>
            </a:lvl8pPr>
            <a:lvl9pPr marL="8778240" indent="0" algn="ctr">
              <a:buNone/>
              <a:defRPr sz="38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B225-7EF7-B04A-B6C4-8192C5DDF79B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A1C8-47FF-B949-B3B8-9738C5EE12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B225-7EF7-B04A-B6C4-8192C5DDF79B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A1C8-47FF-B949-B3B8-9738C5EE12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B225-7EF7-B04A-B6C4-8192C5DDF79B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A1C8-47FF-B949-B3B8-9738C5EE12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B225-7EF7-B04A-B6C4-8192C5DDF79B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A1C8-47FF-B949-B3B8-9738C5EE12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B225-7EF7-B04A-B6C4-8192C5DDF79B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A1C8-47FF-B949-B3B8-9738C5EE12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B225-7EF7-B04A-B6C4-8192C5DDF79B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A1C8-47FF-B949-B3B8-9738C5EE12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B225-7EF7-B04A-B6C4-8192C5DDF79B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A1C8-47FF-B949-B3B8-9738C5EE12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B225-7EF7-B04A-B6C4-8192C5DDF79B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A1C8-47FF-B949-B3B8-9738C5EE12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B225-7EF7-B04A-B6C4-8192C5DDF79B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A1C8-47FF-B949-B3B8-9738C5EE12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B225-7EF7-B04A-B6C4-8192C5DDF79B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A1C8-47FF-B949-B3B8-9738C5EE12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B225-7EF7-B04A-B6C4-8192C5DDF79B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A1C8-47FF-B949-B3B8-9738C5EE12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4B225-7EF7-B04A-B6C4-8192C5DDF79B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5A1C8-47FF-B949-B3B8-9738C5EE1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59229"/>
            <a:ext cx="21945600" cy="3651069"/>
          </a:xfrm>
          <a:prstGeom prst="rect">
            <a:avLst/>
          </a:prstGeom>
          <a:solidFill>
            <a:srgbClr val="C0000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" y="669874"/>
            <a:ext cx="21945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chemeClr val="bg1"/>
                </a:solidFill>
                <a:latin typeface="Bahnschrift" panose="020B0502040204020203" pitchFamily="34" charset="0"/>
                <a:ea typeface="Verdana" charset="0"/>
                <a:cs typeface="Verdana" charset="0"/>
              </a:rPr>
              <a:t>HMS Research Cores Showcase</a:t>
            </a:r>
            <a:endParaRPr lang="en-US" sz="11500" b="1" dirty="0">
              <a:solidFill>
                <a:schemeClr val="bg1"/>
              </a:solidFill>
              <a:latin typeface="Bahnschrift" panose="020B0502040204020203" pitchFamily="34" charset="0"/>
              <a:ea typeface="Verdana" charset="0"/>
              <a:cs typeface="Verdan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7331730"/>
            <a:ext cx="219456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300" b="1" dirty="0" smtClean="0">
                <a:latin typeface="Bahnschrift" panose="020B0502040204020203" pitchFamily="34" charset="0"/>
                <a:ea typeface="Verdana" charset="0"/>
                <a:cs typeface="Verdana" charset="0"/>
              </a:rPr>
              <a:t>Poster Session &amp; Reception</a:t>
            </a:r>
          </a:p>
          <a:p>
            <a:pPr algn="ctr"/>
            <a:r>
              <a:rPr lang="en-US" sz="8300" b="1" dirty="0" smtClean="0">
                <a:latin typeface="Bahnschrift" panose="020B0502040204020203" pitchFamily="34" charset="0"/>
                <a:ea typeface="Verdana" charset="0"/>
                <a:cs typeface="Verdana" charset="0"/>
              </a:rPr>
              <a:t>Thursday, November 21</a:t>
            </a:r>
            <a:r>
              <a:rPr lang="en-US" sz="8300" b="1" baseline="30000" dirty="0" smtClean="0">
                <a:latin typeface="Bahnschrift" panose="020B0502040204020203" pitchFamily="34" charset="0"/>
                <a:ea typeface="Verdana" charset="0"/>
                <a:cs typeface="Verdana" charset="0"/>
              </a:rPr>
              <a:t>st</a:t>
            </a:r>
            <a:r>
              <a:rPr lang="en-US" sz="8300" b="1" dirty="0" smtClean="0">
                <a:latin typeface="Bahnschrift" panose="020B0502040204020203" pitchFamily="34" charset="0"/>
                <a:ea typeface="Verdana" charset="0"/>
                <a:cs typeface="Verdana" charset="0"/>
              </a:rPr>
              <a:t> </a:t>
            </a:r>
            <a:endParaRPr lang="en-US" sz="8300" b="1" dirty="0">
              <a:latin typeface="Bahnschrift" panose="020B0502040204020203" pitchFamily="34" charset="0"/>
              <a:ea typeface="Verdana" charset="0"/>
              <a:cs typeface="Verdana" charset="0"/>
            </a:endParaRPr>
          </a:p>
          <a:p>
            <a:pPr algn="ctr"/>
            <a:r>
              <a:rPr lang="en-US" sz="8300" b="1" dirty="0" smtClean="0">
                <a:latin typeface="Bahnschrift" panose="020B0502040204020203" pitchFamily="34" charset="0"/>
                <a:ea typeface="Verdana" charset="0"/>
                <a:cs typeface="Verdana" charset="0"/>
              </a:rPr>
              <a:t>3 - 5 PM</a:t>
            </a:r>
          </a:p>
          <a:p>
            <a:pPr algn="ctr"/>
            <a:r>
              <a:rPr lang="en-US" sz="8300" b="1" dirty="0" smtClean="0">
                <a:latin typeface="Bahnschrift" panose="020B0502040204020203" pitchFamily="34" charset="0"/>
                <a:ea typeface="Verdana" charset="0"/>
                <a:cs typeface="Verdana" charset="0"/>
              </a:rPr>
              <a:t>NRB Rotunda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" y="31081980"/>
            <a:ext cx="7294418" cy="198120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867891" y="13160089"/>
            <a:ext cx="19077706" cy="3735119"/>
            <a:chOff x="3351267" y="13006945"/>
            <a:chExt cx="18594332" cy="3735119"/>
          </a:xfrm>
        </p:grpSpPr>
        <p:sp>
          <p:nvSpPr>
            <p:cNvPr id="24" name="Rectangle 23"/>
            <p:cNvSpPr/>
            <p:nvPr/>
          </p:nvSpPr>
          <p:spPr>
            <a:xfrm>
              <a:off x="3351267" y="13006945"/>
              <a:ext cx="18594332" cy="333490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17029" y="13264189"/>
              <a:ext cx="17842772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FFFFF"/>
                  </a:solidFill>
                  <a:latin typeface="Bahnschrift" panose="020B0502040204020203" pitchFamily="34" charset="0"/>
                  <a:cs typeface="Segoe UI Semibold" panose="020B0702040204020203" pitchFamily="34" charset="0"/>
                </a:rPr>
                <a:t>Research Core Facilities provide highly specialized services, equipment, and staff that would otherwise be too expensive for a single </a:t>
              </a:r>
              <a:r>
                <a:rPr lang="en-US" sz="4400" dirty="0" smtClean="0">
                  <a:solidFill>
                    <a:srgbClr val="FFFFFF"/>
                  </a:solidFill>
                  <a:latin typeface="Bahnschrift" panose="020B0502040204020203" pitchFamily="34" charset="0"/>
                  <a:cs typeface="Segoe UI Semibold" panose="020B0702040204020203" pitchFamily="34" charset="0"/>
                </a:rPr>
                <a:t>laboratory. Attend this event to </a:t>
              </a:r>
              <a:r>
                <a:rPr lang="en-US" sz="4400" dirty="0">
                  <a:solidFill>
                    <a:srgbClr val="FFFFFF"/>
                  </a:solidFill>
                  <a:latin typeface="Bahnschrift" panose="020B0502040204020203" pitchFamily="34" charset="0"/>
                  <a:cs typeface="Segoe UI Semibold" panose="020B0702040204020203" pitchFamily="34" charset="0"/>
                </a:rPr>
                <a:t>l</a:t>
              </a:r>
              <a:r>
                <a:rPr lang="en-US" sz="4400" dirty="0" smtClean="0">
                  <a:solidFill>
                    <a:srgbClr val="FFFFFF"/>
                  </a:solidFill>
                  <a:latin typeface="Bahnschrift" panose="020B0502040204020203" pitchFamily="34" charset="0"/>
                  <a:cs typeface="Segoe UI Semibold" panose="020B0702040204020203" pitchFamily="34" charset="0"/>
                </a:rPr>
                <a:t>earn </a:t>
              </a:r>
              <a:r>
                <a:rPr lang="en-US" sz="4400" dirty="0">
                  <a:solidFill>
                    <a:schemeClr val="bg1"/>
                  </a:solidFill>
                  <a:latin typeface="Bahnschrift" panose="020B0502040204020203" pitchFamily="34" charset="0"/>
                  <a:cs typeface="Segoe UI Semibold" panose="020B0702040204020203" pitchFamily="34" charset="0"/>
                </a:rPr>
                <a:t>about new technologies and </a:t>
              </a:r>
              <a:r>
                <a:rPr lang="en-US" sz="4400" dirty="0" smtClean="0">
                  <a:solidFill>
                    <a:schemeClr val="bg1"/>
                  </a:solidFill>
                  <a:latin typeface="Bahnschrift" panose="020B0502040204020203" pitchFamily="34" charset="0"/>
                  <a:cs typeface="Segoe UI Semibold" panose="020B0702040204020203" pitchFamily="34" charset="0"/>
                </a:rPr>
                <a:t>resources </a:t>
              </a:r>
              <a:r>
                <a:rPr lang="en-US" sz="4400" dirty="0">
                  <a:solidFill>
                    <a:schemeClr val="bg1"/>
                  </a:solidFill>
                  <a:latin typeface="Bahnschrift" panose="020B0502040204020203" pitchFamily="34" charset="0"/>
                  <a:cs typeface="Segoe UI Semibold" panose="020B0702040204020203" pitchFamily="34" charset="0"/>
                </a:rPr>
                <a:t>available </a:t>
              </a:r>
              <a:r>
                <a:rPr lang="en-US" sz="4400" dirty="0" smtClean="0">
                  <a:solidFill>
                    <a:schemeClr val="bg1"/>
                  </a:solidFill>
                  <a:latin typeface="Bahnschrift" panose="020B0502040204020203" pitchFamily="34" charset="0"/>
                  <a:cs typeface="Segoe UI Semibold" panose="020B0702040204020203" pitchFamily="34" charset="0"/>
                </a:rPr>
                <a:t>via HMS Cores.</a:t>
              </a:r>
            </a:p>
            <a:p>
              <a:r>
                <a:rPr lang="en-US" sz="4400" dirty="0" smtClean="0">
                  <a:solidFill>
                    <a:schemeClr val="bg1"/>
                  </a:solidFill>
                </a:rPr>
                <a:t> </a:t>
              </a:r>
              <a:endParaRPr lang="en-US" sz="44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68" y="3622577"/>
            <a:ext cx="5032858" cy="296997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959" y="3622577"/>
            <a:ext cx="5032858" cy="296997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6941" y="3622577"/>
            <a:ext cx="5032858" cy="296997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950" y="3622577"/>
            <a:ext cx="5032858" cy="296997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grpSp>
        <p:nvGrpSpPr>
          <p:cNvPr id="16" name="Group 15"/>
          <p:cNvGrpSpPr/>
          <p:nvPr/>
        </p:nvGrpSpPr>
        <p:grpSpPr>
          <a:xfrm>
            <a:off x="0" y="27628004"/>
            <a:ext cx="18470881" cy="2683836"/>
            <a:chOff x="-1" y="25801599"/>
            <a:chExt cx="18470881" cy="2683836"/>
          </a:xfrm>
        </p:grpSpPr>
        <p:sp>
          <p:nvSpPr>
            <p:cNvPr id="26" name="Rectangle 25"/>
            <p:cNvSpPr/>
            <p:nvPr/>
          </p:nvSpPr>
          <p:spPr>
            <a:xfrm>
              <a:off x="-1" y="25801599"/>
              <a:ext cx="18470881" cy="26838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28967" y="26169595"/>
              <a:ext cx="17360268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0" b="1" dirty="0" smtClean="0">
                  <a:solidFill>
                    <a:schemeClr val="bg1"/>
                  </a:solidFill>
                  <a:latin typeface="Bahnschrift" panose="020B0502040204020203" pitchFamily="34" charset="0"/>
                  <a:ea typeface="Verdana" charset="0"/>
                  <a:cs typeface="Verdana" charset="0"/>
                </a:rPr>
                <a:t>HMS Research Core Facilities</a:t>
              </a:r>
            </a:p>
            <a:p>
              <a:pPr algn="r"/>
              <a:r>
                <a:rPr lang="en-US" sz="5400" b="1" i="1" dirty="0" smtClean="0">
                  <a:solidFill>
                    <a:schemeClr val="bg1"/>
                  </a:solidFill>
                  <a:latin typeface="Bahnschrift" panose="020B0502040204020203" pitchFamily="34" charset="0"/>
                  <a:ea typeface="Verdana" charset="0"/>
                  <a:cs typeface="Verdana" charset="0"/>
                </a:rPr>
                <a:t>Supporting Innovative </a:t>
              </a:r>
              <a:r>
                <a:rPr lang="en-US" sz="5400" b="1" i="1" dirty="0">
                  <a:solidFill>
                    <a:schemeClr val="bg1"/>
                  </a:solidFill>
                  <a:latin typeface="Bahnschrift" panose="020B0502040204020203" pitchFamily="34" charset="0"/>
                  <a:ea typeface="Verdana" charset="0"/>
                  <a:cs typeface="Verdana" charset="0"/>
                </a:rPr>
                <a:t>R</a:t>
              </a:r>
              <a:r>
                <a:rPr lang="en-US" sz="5400" b="1" i="1" dirty="0" smtClean="0">
                  <a:solidFill>
                    <a:schemeClr val="bg1"/>
                  </a:solidFill>
                  <a:latin typeface="Bahnschrift" panose="020B0502040204020203" pitchFamily="34" charset="0"/>
                  <a:ea typeface="Verdana" charset="0"/>
                  <a:cs typeface="Verdana" charset="0"/>
                </a:rPr>
                <a:t>esearch at Harvard</a:t>
              </a:r>
              <a:endParaRPr lang="en-US" sz="5400" b="1" i="1" dirty="0">
                <a:solidFill>
                  <a:schemeClr val="bg1"/>
                </a:solidFill>
                <a:latin typeface="Bahnschrift" panose="020B0502040204020203" pitchFamily="34" charset="0"/>
                <a:ea typeface="Verdana" charset="0"/>
                <a:cs typeface="Verdana" charset="0"/>
              </a:endParaRP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372698"/>
              </p:ext>
            </p:extLst>
          </p:nvPr>
        </p:nvGraphicFramePr>
        <p:xfrm>
          <a:off x="837594" y="16932102"/>
          <a:ext cx="20722205" cy="8203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6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5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03942">
                <a:tc>
                  <a:txBody>
                    <a:bodyPr/>
                    <a:lstStyle/>
                    <a:p>
                      <a:pPr marL="571500" marR="0" lvl="0" indent="-571500" algn="l" defTabSz="2633472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4500" b="0" i="0" u="none" strike="noStrike" kern="1200" cap="none" spc="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 Light </a:t>
                      </a:r>
                      <a:r>
                        <a:rPr kumimoji="0" lang="en-US" sz="4500" b="0" i="0" u="none" strike="noStrike" kern="1200" cap="none" spc="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Microscopy </a:t>
                      </a:r>
                    </a:p>
                    <a:p>
                      <a:pPr marL="571500" marR="0" lvl="0" indent="-571500" algn="l" defTabSz="2633472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4500" b="0" i="0" u="none" strike="noStrike" kern="1200" cap="none" spc="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 Electron </a:t>
                      </a:r>
                      <a:r>
                        <a:rPr kumimoji="0" lang="en-US" sz="4500" b="0" i="0" u="none" strike="noStrike" kern="1200" cap="none" spc="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Microscopy (EM)</a:t>
                      </a:r>
                    </a:p>
                    <a:p>
                      <a:pPr marL="571500" marR="0" lvl="0" indent="-571500" algn="l" defTabSz="2633472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4500" b="0" i="0" u="none" strike="noStrike" kern="1200" cap="none" spc="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 Small </a:t>
                      </a:r>
                      <a:r>
                        <a:rPr kumimoji="0" lang="en-US" sz="4500" b="0" i="0" u="none" strike="noStrike" kern="1200" cap="none" spc="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molecule and RNAi screening</a:t>
                      </a:r>
                    </a:p>
                    <a:p>
                      <a:pPr marL="571500" marR="0" lvl="0" indent="-571500" algn="l" defTabSz="2633472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4500" b="0" i="0" u="none" strike="noStrike" kern="1200" cap="none" spc="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 Image </a:t>
                      </a:r>
                      <a:r>
                        <a:rPr kumimoji="0" lang="en-US" sz="4500" b="0" i="0" u="none" strike="noStrike" kern="1200" cap="none" spc="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Management and Analysis</a:t>
                      </a:r>
                    </a:p>
                    <a:p>
                      <a:pPr marL="571500" marR="0" lvl="0" indent="-571500" algn="l" defTabSz="2633472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4500" b="0" i="0" u="none" strike="noStrike" kern="1200" cap="none" spc="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 Flow </a:t>
                      </a:r>
                      <a:r>
                        <a:rPr kumimoji="0" lang="en-US" sz="4500" b="0" i="0" u="none" strike="noStrike" kern="1200" cap="none" spc="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Cytometry and Cell Sorting</a:t>
                      </a:r>
                    </a:p>
                    <a:p>
                      <a:pPr marL="571500" marR="0" lvl="0" indent="-571500" algn="l" defTabSz="2633472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4500" b="0" i="0" u="none" strike="noStrike" kern="1200" cap="none" spc="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4500" b="0" i="0" u="none" strike="noStrike" kern="1200" cap="none" spc="10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NextGen</a:t>
                      </a:r>
                      <a:r>
                        <a:rPr kumimoji="0" lang="en-US" sz="4500" b="0" i="0" u="none" strike="noStrike" kern="1200" cap="none" spc="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4500" b="0" i="0" u="none" strike="noStrike" kern="1200" cap="none" spc="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Sequencing</a:t>
                      </a:r>
                    </a:p>
                    <a:p>
                      <a:pPr marL="571500" marR="0" lvl="0" indent="-571500" algn="l" defTabSz="2633472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4500" b="0" i="0" u="none" strike="noStrike" kern="1200" cap="none" spc="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 Research </a:t>
                      </a:r>
                      <a:r>
                        <a:rPr kumimoji="0" lang="en-US" sz="4500" b="0" i="0" u="none" strike="noStrike" kern="1200" cap="none" spc="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Instrumentation Design/Fab</a:t>
                      </a:r>
                    </a:p>
                    <a:p>
                      <a:pPr marL="571500" marR="0" lvl="0" indent="-571500" algn="l" defTabSz="2633472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4500" b="0" i="0" u="none" strike="noStrike" kern="1200" cap="none" spc="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 Microfluidics</a:t>
                      </a:r>
                      <a:endParaRPr kumimoji="0" lang="en-US" sz="4500" b="0" i="0" u="none" strike="noStrike" kern="1200" cap="none" spc="10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571500" indent="-5715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endParaRPr lang="en-US" sz="4800" spc="100" baseline="0" dirty="0">
                        <a:latin typeface="Bahnschrift" panose="020B0502040204020203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571500" marR="0" lvl="0" indent="-571500" algn="l" defTabSz="2633472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4500" b="0" i="0" u="none" strike="noStrike" kern="1200" cap="none" spc="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 Mass </a:t>
                      </a:r>
                      <a:r>
                        <a:rPr kumimoji="0" lang="en-US" sz="4500" b="0" i="0" u="none" strike="noStrike" kern="1200" cap="none" spc="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Spec</a:t>
                      </a:r>
                    </a:p>
                    <a:p>
                      <a:pPr marL="571500" marR="0" lvl="0" indent="-571500" algn="l" defTabSz="2633472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4500" b="0" i="0" u="none" strike="noStrike" kern="1200" cap="none" spc="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 NMR</a:t>
                      </a:r>
                      <a:endParaRPr kumimoji="0" lang="en-US" sz="4500" b="0" i="0" u="none" strike="noStrike" kern="1200" cap="none" spc="10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571500" marR="0" lvl="0" indent="-571500" algn="l" defTabSz="2633472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4500" b="0" i="0" u="none" strike="noStrike" kern="1200" cap="none" spc="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 Analytical </a:t>
                      </a:r>
                      <a:r>
                        <a:rPr kumimoji="0" lang="en-US" sz="4500" b="0" i="0" u="none" strike="noStrike" kern="1200" cap="none" spc="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Chemistry</a:t>
                      </a:r>
                    </a:p>
                    <a:p>
                      <a:pPr marL="571500" marR="0" lvl="0" indent="-571500" algn="l" defTabSz="2633472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4500" b="0" i="0" u="none" strike="noStrike" kern="1200" cap="none" spc="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 Bioinformatics</a:t>
                      </a:r>
                      <a:endParaRPr kumimoji="0" lang="en-US" sz="4500" b="0" i="0" u="none" strike="noStrike" kern="1200" cap="none" spc="10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571500" marR="0" lvl="0" indent="-571500" algn="l" defTabSz="2633472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4500" b="0" i="0" u="none" strike="noStrike" kern="1200" cap="none" spc="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 Computing </a:t>
                      </a:r>
                      <a:r>
                        <a:rPr kumimoji="0" lang="en-US" sz="4500" b="0" i="0" u="none" strike="noStrike" kern="1200" cap="none" spc="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and Software</a:t>
                      </a:r>
                    </a:p>
                    <a:p>
                      <a:pPr marL="571500" marR="0" lvl="0" indent="-571500" algn="l" defTabSz="2633472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4500" b="0" i="0" u="none" strike="noStrike" kern="1200" cap="none" spc="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 Transgenic </a:t>
                      </a:r>
                      <a:r>
                        <a:rPr kumimoji="0" lang="en-US" sz="4500" b="0" i="0" u="none" strike="noStrike" kern="1200" cap="none" spc="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Mice</a:t>
                      </a:r>
                    </a:p>
                    <a:p>
                      <a:pPr marL="571500" marR="0" lvl="0" indent="-571500" algn="l" defTabSz="2633472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4500" b="0" i="0" u="none" strike="noStrike" kern="1200" cap="none" spc="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 Mouse </a:t>
                      </a:r>
                      <a:r>
                        <a:rPr kumimoji="0" lang="en-US" sz="4500" b="0" i="0" u="none" strike="noStrike" kern="1200" cap="none" spc="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Behavior</a:t>
                      </a:r>
                    </a:p>
                    <a:p>
                      <a:pPr marL="571500" marR="0" lvl="0" indent="-571500" algn="l" defTabSz="2633472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4500" b="0" i="0" u="none" strike="noStrike" kern="1200" cap="none" spc="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 Single </a:t>
                      </a:r>
                      <a:r>
                        <a:rPr kumimoji="0" lang="en-US" sz="4500" b="0" i="0" u="none" strike="noStrike" kern="1200" cap="none" spc="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Cell Services</a:t>
                      </a:r>
                    </a:p>
                    <a:p>
                      <a:pPr marL="571500" indent="-5715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endParaRPr lang="en-US" sz="4800" spc="100" baseline="0" dirty="0">
                        <a:latin typeface="Bahnschrift" panose="020B05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90903" y="24263343"/>
            <a:ext cx="21130831" cy="2977286"/>
            <a:chOff x="428968" y="24678942"/>
            <a:chExt cx="21130831" cy="297728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959" y="24678942"/>
              <a:ext cx="5032858" cy="297728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0950" y="24686257"/>
              <a:ext cx="5032858" cy="2969971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968" y="24686257"/>
              <a:ext cx="5032858" cy="2969971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6941" y="24686257"/>
              <a:ext cx="5032858" cy="2969971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12058511" y="31158761"/>
            <a:ext cx="96632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Bahnschrift" panose="020B0502040204020203" pitchFamily="34" charset="0"/>
              </a:rPr>
              <a:t>https://</a:t>
            </a:r>
            <a:r>
              <a:rPr lang="en-US" sz="4400" dirty="0" smtClean="0">
                <a:latin typeface="Bahnschrift" panose="020B0502040204020203" pitchFamily="34" charset="0"/>
              </a:rPr>
              <a:t>corefacilities.hms.harvard.edu</a:t>
            </a:r>
            <a:endParaRPr lang="en-US" sz="4400" dirty="0">
              <a:latin typeface="Bahnschrift" panose="020B0502040204020203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8811563" y="27500617"/>
            <a:ext cx="2938609" cy="3381490"/>
            <a:chOff x="35621326" y="40095018"/>
            <a:chExt cx="2938609" cy="338149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98619FE-3211-4D6E-90A0-247B447AA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21326" y="40095018"/>
              <a:ext cx="2938609" cy="293860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80CAD1E-48AC-4F16-821D-CBA90577D657}"/>
                </a:ext>
              </a:extLst>
            </p:cNvPr>
            <p:cNvSpPr txBox="1"/>
            <p:nvPr/>
          </p:nvSpPr>
          <p:spPr>
            <a:xfrm>
              <a:off x="35848142" y="42953288"/>
              <a:ext cx="24849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Bahnschrift" panose="020B0502040204020203" pitchFamily="34" charset="0"/>
                  <a:cs typeface="Arial" panose="020B0604020202020204" pitchFamily="34" charset="0"/>
                </a:rPr>
                <a:t>Core Facilities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4937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/>
        </a:solidFill>
        <a:effectLst/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1346</TotalTime>
  <Words>80</Words>
  <Application>Microsoft Office PowerPoint</Application>
  <PresentationFormat>Custom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Bahnschrift</vt:lpstr>
      <vt:lpstr>Calibri</vt:lpstr>
      <vt:lpstr>Calibri Light</vt:lpstr>
      <vt:lpstr>Segoe UI Semibold</vt:lpstr>
      <vt:lpstr>Verdana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Beighlie, Beth</dc:creator>
  <cp:lastModifiedBy>Chen, Andrea Bai</cp:lastModifiedBy>
  <cp:revision>69</cp:revision>
  <cp:lastPrinted>2016-11-02T18:23:27Z</cp:lastPrinted>
  <dcterms:created xsi:type="dcterms:W3CDTF">2016-10-19T14:13:25Z</dcterms:created>
  <dcterms:modified xsi:type="dcterms:W3CDTF">2019-10-02T17:35:36Z</dcterms:modified>
</cp:coreProperties>
</file>